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6" r:id="rId2"/>
    <p:sldId id="258" r:id="rId3"/>
    <p:sldId id="259" r:id="rId4"/>
    <p:sldId id="297" r:id="rId5"/>
    <p:sldId id="261" r:id="rId6"/>
    <p:sldId id="272" r:id="rId7"/>
    <p:sldId id="273" r:id="rId8"/>
    <p:sldId id="274" r:id="rId9"/>
    <p:sldId id="275" r:id="rId10"/>
    <p:sldId id="276" r:id="rId11"/>
    <p:sldId id="277" r:id="rId12"/>
    <p:sldId id="278" r:id="rId13"/>
    <p:sldId id="279" r:id="rId14"/>
    <p:sldId id="281" r:id="rId15"/>
    <p:sldId id="282" r:id="rId16"/>
    <p:sldId id="283" r:id="rId17"/>
    <p:sldId id="284" r:id="rId18"/>
    <p:sldId id="285" r:id="rId19"/>
    <p:sldId id="286" r:id="rId20"/>
    <p:sldId id="287" r:id="rId21"/>
    <p:sldId id="288" r:id="rId22"/>
    <p:sldId id="290" r:id="rId23"/>
    <p:sldId id="289" r:id="rId24"/>
    <p:sldId id="291" r:id="rId25"/>
    <p:sldId id="292" r:id="rId26"/>
    <p:sldId id="293" r:id="rId27"/>
    <p:sldId id="294" r:id="rId28"/>
    <p:sldId id="295" r:id="rId29"/>
    <p:sldId id="296" r:id="rId30"/>
    <p:sldId id="271" r:id="rId3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 varScale="1">
        <p:scale>
          <a:sx n="78" d="100"/>
          <a:sy n="78" d="100"/>
        </p:scale>
        <p:origin x="1594" y="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Group 17"/>
          <p:cNvGrpSpPr/>
          <p:nvPr/>
        </p:nvGrpSpPr>
        <p:grpSpPr>
          <a:xfrm>
            <a:off x="0" y="0"/>
            <a:ext cx="9144677" cy="6858000"/>
            <a:chOff x="0" y="0"/>
            <a:chExt cx="9144677" cy="6858000"/>
          </a:xfrm>
        </p:grpSpPr>
        <p:pic>
          <p:nvPicPr>
            <p:cNvPr id="8" name="Picture 7" descr="SD-PanelTitle-R1.png"/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11" name="Rectangle 10"/>
            <p:cNvSpPr/>
            <p:nvPr/>
          </p:nvSpPr>
          <p:spPr>
            <a:xfrm>
              <a:off x="1515532" y="1520422"/>
              <a:ext cx="6112935" cy="3818468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2" name="Picture 11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0" y="3128434"/>
              <a:ext cx="1664208" cy="612648"/>
            </a:xfrm>
            <a:prstGeom prst="rect">
              <a:avLst/>
            </a:prstGeom>
          </p:spPr>
        </p:pic>
        <p:pic>
          <p:nvPicPr>
            <p:cNvPr id="13" name="Picture 12" descr="HDRibbonTitle-UniformTrim.png"/>
            <p:cNvPicPr>
              <a:picLocks noChangeAspect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-2" r="47959"/>
            <a:stretch/>
          </p:blipFill>
          <p:spPr>
            <a:xfrm>
              <a:off x="7480469" y="3128434"/>
              <a:ext cx="1664208" cy="612648"/>
            </a:xfrm>
            <a:prstGeom prst="rect">
              <a:avLst/>
            </a:prstGeom>
          </p:spPr>
        </p:pic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921934" y="1811863"/>
            <a:ext cx="5308866" cy="1515533"/>
          </a:xfrm>
        </p:spPr>
        <p:txBody>
          <a:bodyPr anchor="b">
            <a:noAutofit/>
          </a:bodyPr>
          <a:lstStyle>
            <a:lvl1pPr algn="ctr">
              <a:defRPr sz="4800">
                <a:effectLst/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921934" y="3598327"/>
            <a:ext cx="5308866" cy="1377651"/>
          </a:xfrm>
        </p:spPr>
        <p:txBody>
          <a:bodyPr anchor="t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TW" altLang="en-US"/>
              <a:t>按一下以編輯母片子標題樣式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065417" y="5054602"/>
            <a:ext cx="673276" cy="279400"/>
          </a:xfrm>
        </p:spPr>
        <p:txBody>
          <a:bodyPr/>
          <a:lstStyle/>
          <a:p>
            <a:fld id="{5BCAD085-E8A6-8845-BD4E-CB4CCA059FC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921934" y="5054602"/>
            <a:ext cx="4064860" cy="279400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817317" y="5054602"/>
            <a:ext cx="413483" cy="279400"/>
          </a:xfrm>
        </p:spPr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2019825" y="3471329"/>
            <a:ext cx="511308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6687066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68968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78465" y="1641413"/>
            <a:ext cx="6595534" cy="1822514"/>
          </a:xfrm>
        </p:spPr>
        <p:txBody>
          <a:bodyPr anchor="b">
            <a:normAutofit/>
          </a:bodyPr>
          <a:lstStyle>
            <a:lvl1pPr algn="ctr">
              <a:defRPr sz="40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78465" y="3734859"/>
            <a:ext cx="6595534" cy="1090015"/>
          </a:xfrm>
        </p:spPr>
        <p:txBody>
          <a:bodyPr anchor="t">
            <a:normAutofit/>
          </a:bodyPr>
          <a:lstStyle>
            <a:lvl1pPr marL="0" indent="0" algn="ctr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31" name="Straight Connector 30"/>
          <p:cNvCxnSpPr/>
          <p:nvPr/>
        </p:nvCxnSpPr>
        <p:spPr>
          <a:xfrm>
            <a:off x="1278466" y="3599392"/>
            <a:ext cx="6595533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14009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個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Straight Connector 7"/>
          <p:cNvCxnSpPr/>
          <p:nvPr/>
        </p:nvCxnSpPr>
        <p:spPr>
          <a:xfrm>
            <a:off x="1278465" y="235626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76866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5152" y="2487168"/>
            <a:ext cx="3337560" cy="3447288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33165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76868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1832" y="2658533"/>
            <a:ext cx="333756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1832" y="3243263"/>
            <a:ext cx="3337560" cy="2706624"/>
          </a:xfrm>
        </p:spPr>
        <p:txBody>
          <a:bodyPr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41" name="Straight Connector 40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521061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15337"/>
            <a:ext cx="6798735" cy="1303867"/>
          </a:xfrm>
        </p:spPr>
        <p:txBody>
          <a:bodyPr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21826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58501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輔助字幕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388534"/>
            <a:ext cx="2536798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20062" y="982132"/>
            <a:ext cx="3855539" cy="4893735"/>
          </a:xfrm>
        </p:spPr>
        <p:txBody>
          <a:bodyPr anchor="ctr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031065"/>
            <a:ext cx="2536798" cy="2438404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6" name="Straight Connector 15"/>
          <p:cNvCxnSpPr/>
          <p:nvPr/>
        </p:nvCxnSpPr>
        <p:spPr>
          <a:xfrm>
            <a:off x="1278466" y="2912533"/>
            <a:ext cx="233359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3124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輔助字幕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1883832"/>
            <a:ext cx="3632202" cy="1371600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069" y="1032933"/>
            <a:ext cx="2929463" cy="4792136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5" y="3255432"/>
            <a:ext cx="3632201" cy="18288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970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全景圖片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4815415"/>
            <a:ext cx="6798734" cy="566738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026260" y="1032933"/>
            <a:ext cx="7091482" cy="3361269"/>
          </a:xfrm>
          <a:prstGeom prst="roundRect">
            <a:avLst>
              <a:gd name="adj" fmla="val 0"/>
            </a:avLst>
          </a:prstGeom>
          <a:ln w="57150" cmpd="thickThin">
            <a:solidFill>
              <a:schemeClr val="tx1">
                <a:lumMod val="50000"/>
                <a:lumOff val="5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zh-TW" altLang="en-US"/>
              <a:t>按一下圖示以新增圖片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76866" y="5382153"/>
            <a:ext cx="6798734" cy="493712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119379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標題與輔助字幕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6" y="906873"/>
            <a:ext cx="6798734" cy="3097860"/>
          </a:xfrm>
        </p:spPr>
        <p:txBody>
          <a:bodyPr anchor="ctr">
            <a:normAutofit/>
          </a:bodyPr>
          <a:lstStyle>
            <a:lvl1pPr algn="ctr">
              <a:defRPr sz="32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275666"/>
            <a:ext cx="6798736" cy="1600202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5" y="4140199"/>
            <a:ext cx="6606425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1134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 (含輔助字幕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4333" y="982132"/>
            <a:ext cx="6400250" cy="2370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600200" y="3352799"/>
            <a:ext cx="5892798" cy="651933"/>
          </a:xfrm>
        </p:spPr>
        <p:txBody>
          <a:bodyPr anchor="ctr">
            <a:normAutofit/>
          </a:bodyPr>
          <a:lstStyle>
            <a:lvl1pPr marL="0" indent="0" algn="r">
              <a:buFontTx/>
              <a:buNone/>
              <a:defRPr sz="18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3" y="4343400"/>
            <a:ext cx="6798738" cy="1532467"/>
          </a:xfrm>
        </p:spPr>
        <p:txBody>
          <a:bodyPr anchor="ctr">
            <a:normAutofit/>
          </a:bodyPr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849969" y="905362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633503" y="2827870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19" name="Straight Connector 18"/>
          <p:cNvCxnSpPr/>
          <p:nvPr/>
        </p:nvCxnSpPr>
        <p:spPr>
          <a:xfrm>
            <a:off x="1278466" y="4140199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88199878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9" y="3308581"/>
            <a:ext cx="6798728" cy="1468800"/>
          </a:xfrm>
        </p:spPr>
        <p:txBody>
          <a:bodyPr anchor="b">
            <a:normAutofit/>
          </a:bodyPr>
          <a:lstStyle>
            <a:lvl1pPr algn="l">
              <a:defRPr sz="3200" b="0" cap="none"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8" y="4777381"/>
            <a:ext cx="679873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64891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引述名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09416" y="982132"/>
            <a:ext cx="6325168" cy="2243668"/>
          </a:xfrm>
        </p:spPr>
        <p:txBody>
          <a:bodyPr anchor="ctr">
            <a:normAutofit/>
          </a:bodyPr>
          <a:lstStyle>
            <a:lvl1pPr algn="ctr">
              <a:defRPr sz="3200" b="0" cap="none">
                <a:solidFill>
                  <a:schemeClr val="tx1"/>
                </a:solidFill>
              </a:defRPr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8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639312"/>
            <a:ext cx="6798730" cy="886968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4529667"/>
            <a:ext cx="6798736" cy="1346200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sp>
        <p:nvSpPr>
          <p:cNvPr id="12" name="TextBox 11"/>
          <p:cNvSpPr txBox="1"/>
          <p:nvPr/>
        </p:nvSpPr>
        <p:spPr>
          <a:xfrm>
            <a:off x="878060" y="896895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7649796" y="2607728"/>
            <a:ext cx="457319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  <p:cxnSp>
        <p:nvCxnSpPr>
          <p:cNvPr id="26" name="Straight Connector 25"/>
          <p:cNvCxnSpPr/>
          <p:nvPr/>
        </p:nvCxnSpPr>
        <p:spPr>
          <a:xfrm>
            <a:off x="1278466" y="3429000"/>
            <a:ext cx="659553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14428945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是非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5" y="982131"/>
            <a:ext cx="6798734" cy="2294467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sz="3200" b="0" dirty="0"/>
            </a:lvl1pPr>
          </a:lstStyle>
          <a:p>
            <a:pPr marL="0" lvl="0"/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14" name="Text Placeholder 2"/>
          <p:cNvSpPr>
            <a:spLocks noGrp="1"/>
          </p:cNvSpPr>
          <p:nvPr>
            <p:ph type="body" idx="13"/>
          </p:nvPr>
        </p:nvSpPr>
        <p:spPr>
          <a:xfrm>
            <a:off x="1176868" y="3566160"/>
            <a:ext cx="6798730" cy="905256"/>
          </a:xfrm>
        </p:spPr>
        <p:txBody>
          <a:bodyPr anchor="b">
            <a:normAutofit/>
          </a:bodyPr>
          <a:lstStyle>
            <a:lvl1pPr marL="0" indent="0" algn="l">
              <a:spcBef>
                <a:spcPts val="0"/>
              </a:spcBef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6" y="4470400"/>
            <a:ext cx="6798734" cy="1405467"/>
          </a:xfrm>
        </p:spPr>
        <p:txBody>
          <a:bodyPr anchor="t">
            <a:normAutofit/>
          </a:bodyPr>
          <a:lstStyle>
            <a:lvl1pPr marL="0" indent="0" algn="l">
              <a:buNone/>
              <a:defRPr sz="1600">
                <a:solidFill>
                  <a:schemeClr val="tx1"/>
                </a:solidFill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/>
              <a:t>按一下以編輯母片文字樣式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5" name="Straight Connector 14"/>
          <p:cNvCxnSpPr/>
          <p:nvPr/>
        </p:nvCxnSpPr>
        <p:spPr>
          <a:xfrm>
            <a:off x="1278469" y="3429000"/>
            <a:ext cx="6606421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71369530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ctr">
              <a:defRPr/>
            </a:lvl1pPr>
          </a:lstStyle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5" y="2490135"/>
            <a:ext cx="6798736" cy="3385733"/>
          </a:xfrm>
        </p:spPr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1278466" y="2354670"/>
            <a:ext cx="6606424" cy="0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8019336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356667" y="906873"/>
            <a:ext cx="1618930" cy="4968995"/>
          </a:xfrm>
        </p:spPr>
        <p:txBody>
          <a:bodyPr vert="eaVert"/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76867" y="906873"/>
            <a:ext cx="4915509" cy="4968993"/>
          </a:xfrm>
        </p:spPr>
        <p:txBody>
          <a:bodyPr vert="eaVert" anchor="t"/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  <p:cxnSp>
        <p:nvCxnSpPr>
          <p:cNvPr id="14" name="Straight Connector 13"/>
          <p:cNvCxnSpPr/>
          <p:nvPr/>
        </p:nvCxnSpPr>
        <p:spPr>
          <a:xfrm>
            <a:off x="6245512" y="906873"/>
            <a:ext cx="0" cy="4968993"/>
          </a:xfrm>
          <a:prstGeom prst="line">
            <a:avLst/>
          </a:prstGeom>
          <a:ln w="15875"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80868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image" Target="../media/image4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3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9152467" cy="6858000"/>
            <a:chOff x="0" y="0"/>
            <a:chExt cx="9152467" cy="6858000"/>
          </a:xfrm>
        </p:grpSpPr>
        <p:pic>
          <p:nvPicPr>
            <p:cNvPr id="8" name="Picture 7" descr="SD-PanelContent.png"/>
            <p:cNvPicPr>
              <a:picLocks noChangeAspect="1"/>
            </p:cNvPicPr>
            <p:nvPr/>
          </p:nvPicPr>
          <p:blipFill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9144000" cy="6858000"/>
            </a:xfrm>
            <a:prstGeom prst="rect">
              <a:avLst/>
            </a:prstGeom>
          </p:spPr>
        </p:pic>
        <p:sp>
          <p:nvSpPr>
            <p:cNvPr id="9" name="Rectangle 8"/>
            <p:cNvSpPr/>
            <p:nvPr/>
          </p:nvSpPr>
          <p:spPr>
            <a:xfrm>
              <a:off x="553888" y="542807"/>
              <a:ext cx="8039776" cy="5756392"/>
            </a:xfrm>
            <a:prstGeom prst="rect">
              <a:avLst/>
            </a:prstGeom>
            <a:noFill/>
            <a:ln w="15875" cap="flat">
              <a:miter lim="800000"/>
            </a:ln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pic>
          <p:nvPicPr>
            <p:cNvPr id="10" name="Picture 9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0" y="3128434"/>
              <a:ext cx="685800" cy="606425"/>
            </a:xfrm>
            <a:prstGeom prst="rect">
              <a:avLst/>
            </a:prstGeom>
          </p:spPr>
        </p:pic>
        <p:pic>
          <p:nvPicPr>
            <p:cNvPr id="11" name="Picture 10" descr="HDRibbonContent-UniformTrim.png"/>
            <p:cNvPicPr>
              <a:picLocks noChangeAspect="1"/>
            </p:cNvPicPr>
            <p:nvPr/>
          </p:nvPicPr>
          <p:blipFill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" r="14240"/>
            <a:stretch/>
          </p:blipFill>
          <p:spPr>
            <a:xfrm>
              <a:off x="8466667" y="3128434"/>
              <a:ext cx="685800" cy="606425"/>
            </a:xfrm>
            <a:prstGeom prst="rect">
              <a:avLst/>
            </a:prstGeom>
          </p:spPr>
        </p:pic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76866" y="915337"/>
            <a:ext cx="6798734" cy="13038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/>
              <a:t>按一下以編輯母片標題樣式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76865" y="2490135"/>
            <a:ext cx="6798736" cy="3444997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zh-TW" altLang="en-US"/>
              <a:t>按一下以編輯母片文字樣式</a:t>
            </a:r>
          </a:p>
          <a:p>
            <a:pPr lvl="1"/>
            <a:r>
              <a:rPr lang="zh-TW" altLang="en-US"/>
              <a:t>第二層</a:t>
            </a:r>
          </a:p>
          <a:p>
            <a:pPr lvl="2"/>
            <a:r>
              <a:rPr lang="zh-TW" altLang="en-US"/>
              <a:t>第三層</a:t>
            </a:r>
          </a:p>
          <a:p>
            <a:pPr lvl="3"/>
            <a:r>
              <a:rPr lang="zh-TW" altLang="en-US"/>
              <a:t>第四層</a:t>
            </a:r>
          </a:p>
          <a:p>
            <a:pPr lvl="4"/>
            <a:r>
              <a:rPr lang="zh-TW" altLang="en-US"/>
              <a:t>第五層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356670" y="5960533"/>
            <a:ext cx="1148283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5BCAD085-E8A6-8845-BD4E-CB4CCA059FC4}" type="datetimeFigureOut">
              <a:rPr lang="en-US" smtClean="0"/>
              <a:t>6/4/2025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176865" y="5960533"/>
            <a:ext cx="5104667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80091" y="5960533"/>
            <a:ext cx="395510" cy="2794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0" i="0">
                <a:solidFill>
                  <a:schemeClr val="tx1"/>
                </a:solidFill>
                <a:effectLst/>
                <a:latin typeface="+mn-lt"/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64889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ctr" defTabSz="457200" rtl="0" eaLnBrk="1" latinLnBrk="0" hangingPunct="1">
        <a:spcBef>
          <a:spcPct val="0"/>
        </a:spcBef>
        <a:buNone/>
        <a:defRPr sz="4000" kern="1200" cap="none">
          <a:ln w="3175" cmpd="sng">
            <a:noFill/>
          </a:ln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20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8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6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4pPr>
      <a:lvl5pPr marL="20002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accent1"/>
        </a:buClr>
        <a:buSzPct val="115000"/>
        <a:buFont typeface="Arial"/>
        <a:buChar char="•"/>
        <a:defRPr sz="1400" kern="1200" cap="none">
          <a:solidFill>
            <a:schemeClr val="tx1">
              <a:lumMod val="85000"/>
              <a:lumOff val="15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6867" y="743105"/>
            <a:ext cx="6798734" cy="1633416"/>
          </a:xfrm>
        </p:spPr>
        <p:txBody>
          <a:bodyPr>
            <a:normAutofit/>
          </a:bodyPr>
          <a:lstStyle/>
          <a:p>
            <a:r>
              <a:rPr dirty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111級</a:t>
            </a:r>
            <a:br>
              <a:rPr lang="en-US" dirty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</a:br>
            <a:r>
              <a:rPr dirty="0" err="1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社會工作方案實習</a:t>
            </a:r>
            <a:r>
              <a:rPr lang="zh-TW" altLang="en-US" dirty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行前</a:t>
            </a:r>
            <a:r>
              <a:rPr dirty="0" err="1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說明會</a:t>
            </a:r>
            <a:endParaRPr dirty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dirty="0" err="1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弘光科技大學老人福利與長期照顧事業系</a:t>
            </a:r>
            <a:endParaRPr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時間：11</a:t>
            </a:r>
            <a:r>
              <a:rPr 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4</a:t>
            </a:r>
            <a:r>
              <a:rPr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年</a:t>
            </a:r>
            <a:r>
              <a:rPr 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6</a:t>
            </a:r>
            <a:r>
              <a:rPr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月</a:t>
            </a:r>
            <a:r>
              <a:rPr 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5</a:t>
            </a:r>
            <a:r>
              <a:rPr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日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星期四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15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點</a:t>
            </a:r>
            <a:endParaRPr lang="en-US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dirty="0" err="1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地點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P706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教室</a:t>
            </a:r>
            <a:endParaRPr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 err="1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什麼是社會工作方案實習</a:t>
            </a:r>
            <a:r>
              <a:rPr dirty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？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為符合社工師考試資格新制而定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dirty="0" err="1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屬於校外實習課程之一</a:t>
            </a:r>
            <a:endParaRPr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實習時數80小時（114年8月~12月底）</a:t>
            </a:r>
          </a:p>
          <a:p>
            <a:r>
              <a:rPr dirty="0" err="1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需完成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小組</a:t>
            </a:r>
            <a:r>
              <a:rPr dirty="0" err="1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方案實習計畫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書</a:t>
            </a:r>
            <a:r>
              <a:rPr dirty="0" err="1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與成果報告</a:t>
            </a:r>
            <a:endParaRPr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dirty="0" err="1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以「方案設計與執行」為主軸的實習</a:t>
            </a:r>
            <a:endParaRPr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 err="1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實習目標</a:t>
            </a:r>
            <a:endParaRPr dirty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6865" y="2490135"/>
            <a:ext cx="7259904" cy="3444997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提供學生對課堂中所學有關社會工作直接、間接服務之理論、原則與技巧之嘗試、應用及整合之機會，以增進社會工作之專業職能。</a:t>
            </a: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協助學生建立社工專業態度、培養專業倫理、敬業精神。</a:t>
            </a: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培養學生對老人社會工作之認識及性向，以為日後就業選擇之參考。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FD2A07D-9CF0-C834-AFFA-E704819D50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F39F0A-2D74-1225-ED62-9759ACD6CC5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 err="1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實習目標</a:t>
            </a:r>
            <a:endParaRPr dirty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52431A-AEB7-8D12-C820-A0EE880155A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6865" y="2490135"/>
            <a:ext cx="7259904" cy="3444997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訓練學生設計、執行、評估老人福利與事業方案之能力。</a:t>
            </a: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培養學生規劃、組織、協調、領導能力；並增進其尋求社會資源、解決問題之能力與主動、積極之團隊合作專業精神與態度。</a:t>
            </a:r>
          </a:p>
        </p:txBody>
      </p:sp>
    </p:spTree>
    <p:extLst>
      <p:ext uri="{BB962C8B-B14F-4D97-AF65-F5344CB8AC3E}">
        <p14:creationId xmlns:p14="http://schemas.microsoft.com/office/powerpoint/2010/main" val="35867877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實習生的身分與角色定位</a:t>
            </a:r>
            <a:endParaRPr dirty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你是誰？</a:t>
            </a:r>
          </a:p>
          <a:p>
            <a:pPr lvl="1"/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自己</a:t>
            </a:r>
            <a:endParaRPr lang="en-US" altLang="zh-TW" sz="2400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pPr lvl="1"/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子女</a:t>
            </a:r>
            <a:endParaRPr lang="en-US" altLang="zh-TW" sz="2400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pPr lvl="1"/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學生</a:t>
            </a:r>
            <a:endParaRPr lang="en-US" altLang="zh-TW" sz="2400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pPr lvl="1"/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學校與科系的代表</a:t>
            </a:r>
            <a:endParaRPr lang="en-US" altLang="zh-TW" sz="2400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pPr lvl="1"/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機構的實習生</a:t>
            </a:r>
            <a:endParaRPr sz="2400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8C1DFE4-F247-ADF5-E79A-FB984A27E4B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7EA5D9-E66D-BE53-5A06-D0E551BE4D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實習生的身分與角色定位</a:t>
            </a:r>
            <a:endParaRPr dirty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84F700-90B1-1128-284B-3E81990819A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你要做什麼？</a:t>
            </a:r>
          </a:p>
          <a:p>
            <a:pPr lvl="1"/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工作內容深度跟工作人員可能不一樣 </a:t>
            </a:r>
          </a:p>
          <a:p>
            <a:pPr lvl="1"/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工作責任程度跟工作人員可能不一樣</a:t>
            </a:r>
            <a:endParaRPr lang="en-US" altLang="zh-TW" sz="2400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pPr lvl="1"/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工作態度跟工作人員一樣</a:t>
            </a: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請把自己當成已經在就業，用認真負責任的態度處事</a:t>
            </a:r>
            <a:endParaRPr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503100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6450BF0-A7C2-E960-9964-7B6A460F84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CE50DF4-4B91-95CD-294A-3F8AA38531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配合事項，以免影響自身權益</a:t>
            </a:r>
            <a:endParaRPr dirty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053085-1084-F060-5480-A3A88F433BE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實習資料檢核表</a:t>
            </a:r>
          </a:p>
          <a:p>
            <a:pPr lvl="1"/>
            <a:r>
              <a:rPr lang="en-US" altLang="zh-TW" sz="2400" dirty="0">
                <a:solidFill>
                  <a:srgbClr val="FF0000"/>
                </a:solidFill>
                <a:highlight>
                  <a:srgbClr val="FFFF00"/>
                </a:highlight>
                <a:latin typeface="華康龍門石碑" panose="03000909000000000000" pitchFamily="65" charset="-120"/>
                <a:ea typeface="華康龍門石碑" panose="03000909000000000000" pitchFamily="65" charset="-120"/>
              </a:rPr>
              <a:t>114/6/5(</a:t>
            </a:r>
            <a:r>
              <a:rPr lang="zh-TW" altLang="en-US" sz="2400" dirty="0">
                <a:solidFill>
                  <a:srgbClr val="FF0000"/>
                </a:solidFill>
                <a:highlight>
                  <a:srgbClr val="FFFF00"/>
                </a:highlight>
                <a:latin typeface="華康龍門石碑" panose="03000909000000000000" pitchFamily="65" charset="-120"/>
                <a:ea typeface="華康龍門石碑" panose="03000909000000000000" pitchFamily="65" charset="-120"/>
              </a:rPr>
              <a:t>五</a:t>
            </a:r>
            <a:r>
              <a:rPr lang="en-US" altLang="zh-TW" sz="2400" dirty="0">
                <a:solidFill>
                  <a:srgbClr val="FF0000"/>
                </a:solidFill>
                <a:highlight>
                  <a:srgbClr val="FFFF00"/>
                </a:highlight>
                <a:latin typeface="華康龍門石碑" panose="03000909000000000000" pitchFamily="65" charset="-120"/>
                <a:ea typeface="華康龍門石碑" panose="03000909000000000000" pitchFamily="65" charset="-120"/>
              </a:rPr>
              <a:t>)</a:t>
            </a:r>
            <a:r>
              <a:rPr lang="zh-TW" altLang="en-US" sz="2400" dirty="0">
                <a:solidFill>
                  <a:srgbClr val="FF0000"/>
                </a:solidFill>
                <a:highlight>
                  <a:srgbClr val="FFFF00"/>
                </a:highlight>
                <a:latin typeface="華康龍門石碑" panose="03000909000000000000" pitchFamily="65" charset="-120"/>
                <a:ea typeface="華康龍門石碑" panose="03000909000000000000" pitchFamily="65" charset="-120"/>
              </a:rPr>
              <a:t>會議後</a:t>
            </a:r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，確認勾選繳回</a:t>
            </a:r>
            <a:endParaRPr lang="en-US" altLang="zh-TW" sz="2400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學生家長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/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監護人同意書</a:t>
            </a:r>
          </a:p>
          <a:p>
            <a:pPr lvl="1"/>
            <a:r>
              <a:rPr lang="zh-TW" altLang="en-US" sz="2400" dirty="0">
                <a:solidFill>
                  <a:srgbClr val="FF0000"/>
                </a:solidFill>
                <a:highlight>
                  <a:srgbClr val="FFFF00"/>
                </a:highlight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開始實習前</a:t>
            </a:r>
            <a:r>
              <a:rPr lang="en-US" altLang="zh-TW" sz="2400" dirty="0">
                <a:solidFill>
                  <a:srgbClr val="FF0000"/>
                </a:solidFill>
                <a:highlight>
                  <a:srgbClr val="FFFF00"/>
                </a:highlight>
                <a:latin typeface="華康龍門石碑" panose="03000909000000000000" pitchFamily="65" charset="-120"/>
                <a:ea typeface="華康龍門石碑" panose="03000909000000000000" pitchFamily="65" charset="-120"/>
              </a:rPr>
              <a:t>1</a:t>
            </a:r>
            <a:r>
              <a:rPr lang="zh-TW" altLang="en-US" sz="2400" dirty="0">
                <a:solidFill>
                  <a:srgbClr val="FF0000"/>
                </a:solidFill>
                <a:highlight>
                  <a:srgbClr val="FFFF00"/>
                </a:highlight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個月</a:t>
            </a:r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，繳回給系辦，未繳交者無法實習</a:t>
            </a:r>
            <a:endParaRPr lang="en-US" altLang="zh-TW" sz="2400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切結書（社會工作方案實習）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pPr lvl="1"/>
            <a:r>
              <a:rPr lang="en-US" altLang="zh-TW" sz="2400" dirty="0">
                <a:solidFill>
                  <a:srgbClr val="FF0000"/>
                </a:solidFill>
                <a:highlight>
                  <a:srgbClr val="FFFF00"/>
                </a:highlight>
                <a:latin typeface="華康龍門石碑" panose="03000909000000000000" pitchFamily="65" charset="-120"/>
                <a:ea typeface="華康龍門石碑" panose="03000909000000000000" pitchFamily="65" charset="-120"/>
              </a:rPr>
              <a:t>114/6/20(</a:t>
            </a:r>
            <a:r>
              <a:rPr lang="zh-TW" altLang="en-US" sz="2400" dirty="0">
                <a:solidFill>
                  <a:srgbClr val="FF0000"/>
                </a:solidFill>
                <a:highlight>
                  <a:srgbClr val="FFFF00"/>
                </a:highlight>
                <a:latin typeface="華康龍門石碑" panose="03000909000000000000" pitchFamily="65" charset="-120"/>
                <a:ea typeface="華康龍門石碑" panose="03000909000000000000" pitchFamily="65" charset="-120"/>
              </a:rPr>
              <a:t>五</a:t>
            </a:r>
            <a:r>
              <a:rPr lang="en-US" altLang="zh-TW" sz="2400" dirty="0">
                <a:solidFill>
                  <a:srgbClr val="FF0000"/>
                </a:solidFill>
                <a:highlight>
                  <a:srgbClr val="FFFF00"/>
                </a:highlight>
                <a:latin typeface="華康龍門石碑" panose="03000909000000000000" pitchFamily="65" charset="-120"/>
                <a:ea typeface="華康龍門石碑" panose="03000909000000000000" pitchFamily="65" charset="-120"/>
              </a:rPr>
              <a:t>)</a:t>
            </a:r>
            <a:r>
              <a:rPr lang="zh-TW" altLang="en-US" sz="2400" dirty="0">
                <a:solidFill>
                  <a:srgbClr val="FF0000"/>
                </a:solidFill>
                <a:highlight>
                  <a:srgbClr val="FFFF00"/>
                </a:highlight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前</a:t>
            </a:r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繳回給系辦</a:t>
            </a:r>
          </a:p>
        </p:txBody>
      </p:sp>
    </p:spTree>
    <p:extLst>
      <p:ext uri="{BB962C8B-B14F-4D97-AF65-F5344CB8AC3E}">
        <p14:creationId xmlns:p14="http://schemas.microsoft.com/office/powerpoint/2010/main" val="185232466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CCE53E2-8E17-A7A0-F531-F12DB48663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9B710E-4109-0E5F-B62B-F9C6F4F25F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配合事項，以免影響自身權益</a:t>
            </a:r>
            <a:endParaRPr dirty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54F02F5-F192-A552-6311-5A41ABA1F1F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租屋住宿環境自我評估紀錄表</a:t>
            </a:r>
          </a:p>
          <a:p>
            <a:pPr lvl="1"/>
            <a:r>
              <a:rPr lang="en-US" altLang="zh-TW" sz="2400" dirty="0">
                <a:solidFill>
                  <a:srgbClr val="FF0000"/>
                </a:solidFill>
                <a:highlight>
                  <a:srgbClr val="FFFF00"/>
                </a:highlight>
                <a:latin typeface="華康龍門石碑" panose="03000909000000000000" pitchFamily="65" charset="-120"/>
                <a:ea typeface="華康龍門石碑" panose="03000909000000000000" pitchFamily="65" charset="-120"/>
              </a:rPr>
              <a:t>114/6/20(</a:t>
            </a:r>
            <a:r>
              <a:rPr lang="zh-TW" altLang="en-US" sz="2400" dirty="0">
                <a:solidFill>
                  <a:srgbClr val="FF0000"/>
                </a:solidFill>
                <a:highlight>
                  <a:srgbClr val="FFFF00"/>
                </a:highlight>
                <a:latin typeface="華康龍門石碑" panose="03000909000000000000" pitchFamily="65" charset="-120"/>
                <a:ea typeface="華康龍門石碑" panose="03000909000000000000" pitchFamily="65" charset="-120"/>
              </a:rPr>
              <a:t>五</a:t>
            </a:r>
            <a:r>
              <a:rPr lang="en-US" altLang="zh-TW" sz="2400" dirty="0">
                <a:solidFill>
                  <a:srgbClr val="FF0000"/>
                </a:solidFill>
                <a:highlight>
                  <a:srgbClr val="FFFF00"/>
                </a:highlight>
                <a:latin typeface="華康龍門石碑" panose="03000909000000000000" pitchFamily="65" charset="-120"/>
                <a:ea typeface="華康龍門石碑" panose="03000909000000000000" pitchFamily="65" charset="-120"/>
              </a:rPr>
              <a:t>)</a:t>
            </a:r>
            <a:r>
              <a:rPr lang="zh-TW" altLang="en-US" sz="2400" dirty="0">
                <a:solidFill>
                  <a:srgbClr val="FF0000"/>
                </a:solidFill>
                <a:highlight>
                  <a:srgbClr val="FFFF00"/>
                </a:highlight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前</a:t>
            </a:r>
            <a:r>
              <a:rPr lang="zh-TW" altLang="en-US" sz="2400" dirty="0">
                <a:solidFill>
                  <a:schemeClr val="tx1"/>
                </a:solidFill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，</a:t>
            </a:r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由校內指導老師收齊繳回給系辦</a:t>
            </a:r>
            <a:endParaRPr lang="en-US" altLang="zh-TW" sz="2400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實習機構安全配制及措施宣導紀錄表</a:t>
            </a:r>
          </a:p>
          <a:p>
            <a:pPr lvl="1"/>
            <a:r>
              <a:rPr lang="zh-TW" altLang="en-US" sz="2400" dirty="0">
                <a:solidFill>
                  <a:srgbClr val="FF0000"/>
                </a:solidFill>
                <a:highlight>
                  <a:srgbClr val="FFFF00"/>
                </a:highlight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開始實習一週內</a:t>
            </a:r>
            <a:r>
              <a:rPr lang="zh-TW" altLang="en-US" sz="2400" dirty="0">
                <a:solidFill>
                  <a:schemeClr val="tx1"/>
                </a:solidFill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，</a:t>
            </a:r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由校內指導老師收齊繳回給系辦</a:t>
            </a: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領取實習手冊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pPr lvl="1"/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今日發放</a:t>
            </a:r>
            <a:endParaRPr sz="2400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85426691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D44640F-6E9E-9CF1-FA0A-5F7E03BD437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D93EE8-A390-D209-F215-0F6A363B9C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社工方案實習手冊說明事項</a:t>
            </a:r>
            <a:endParaRPr dirty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94A0570-B212-9999-0F82-10BBEB8D875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校外實習注意事項（第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6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校外租屋安全注意事項（第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7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性侵害、性騷擾、性霸凌相關注意事項（第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8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社會工作方案校外實習實施準則（第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9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sz="2400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9629398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46196E-3709-3DFA-8F5F-D75218E1686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173B67-7B40-0F64-0EA1-27EC8E07AC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6866" y="922869"/>
            <a:ext cx="6798734" cy="1296336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社工方案實習手冊附件說明</a:t>
            </a:r>
            <a:endParaRPr dirty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C071619-573B-2E7F-7467-ECB472C2ADE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1</a:t>
            </a:r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：社會工作方案實習流程（第</a:t>
            </a:r>
            <a:r>
              <a:rPr lang="en-US" altLang="zh-TW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18</a:t>
            </a:r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lang="en-US" altLang="zh-TW" sz="2400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2</a:t>
            </a:r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</a:t>
            </a:r>
            <a:r>
              <a:rPr lang="zh-TW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實習安置異動申請流程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19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lang="zh-TW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3</a:t>
            </a:r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</a:t>
            </a:r>
            <a:r>
              <a:rPr lang="zh-TW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實習中離退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/</a:t>
            </a:r>
            <a:r>
              <a:rPr lang="zh-TW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轉換機構申請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20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4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：校外實習之特殊問題及緊急事件處理（第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21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5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：實習糾紛與爭議處理報告單（第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22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sz="2400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8455364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36EB3C3-5397-84DC-4432-D27689D0D1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3F579C-0FC2-8DEE-0CEC-BE1156A2D50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6866" y="922869"/>
            <a:ext cx="6798734" cy="1296336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社工方案實習手冊附件說明</a:t>
            </a:r>
            <a:endParaRPr dirty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B1C89B-BCE6-7879-C308-08EF8D963F2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6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：弘光科技大學實習學生校外實習申訴流程圖（第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23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7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：弘光科技大學實習學生校外實習申訴單（第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24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8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：弘光科技大學學生校外實習特殊問題及緊急事件通報表（第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25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39340873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C731793-064C-ABD8-BF00-D3AB7EC86C0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438B0E-32DB-C73F-6F90-397AC3083E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6866" y="922869"/>
            <a:ext cx="6798734" cy="1296336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社工方案實習手冊附件說明</a:t>
            </a:r>
            <a:endParaRPr dirty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D0403E-E94D-25B5-5F60-FA48E9F209C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10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：校外實習學生暨家長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/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監護人同意書（第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28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頁）（須於</a:t>
            </a:r>
            <a:r>
              <a:rPr lang="zh-TW" altLang="en-US" dirty="0">
                <a:solidFill>
                  <a:srgbClr val="FF0000"/>
                </a:solidFill>
                <a:highlight>
                  <a:srgbClr val="FFFF00"/>
                </a:highlight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開始實習前</a:t>
            </a:r>
            <a:r>
              <a:rPr lang="en-US" altLang="zh-TW" dirty="0">
                <a:solidFill>
                  <a:srgbClr val="FF0000"/>
                </a:solidFill>
                <a:highlight>
                  <a:srgbClr val="FFFF00"/>
                </a:highlight>
                <a:latin typeface="華康龍門石碑" panose="03000909000000000000" pitchFamily="65" charset="-120"/>
                <a:ea typeface="華康龍門石碑" panose="03000909000000000000" pitchFamily="65" charset="-120"/>
              </a:rPr>
              <a:t>1</a:t>
            </a:r>
            <a:r>
              <a:rPr lang="zh-TW" altLang="en-US" dirty="0">
                <a:solidFill>
                  <a:srgbClr val="FF0000"/>
                </a:solidFill>
                <a:highlight>
                  <a:srgbClr val="FFFF00"/>
                </a:highlight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個月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繳回）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11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：實習前機構安置異動申請書（第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29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12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：社會工作方案實習切結書（第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30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 （須於</a:t>
            </a:r>
            <a:r>
              <a:rPr lang="en-US" altLang="zh-TW" dirty="0">
                <a:solidFill>
                  <a:srgbClr val="FF0000"/>
                </a:solidFill>
                <a:highlight>
                  <a:srgbClr val="FFFF00"/>
                </a:highlight>
                <a:latin typeface="華康龍門石碑" panose="03000909000000000000" pitchFamily="65" charset="-120"/>
                <a:ea typeface="華康龍門石碑" panose="03000909000000000000" pitchFamily="65" charset="-120"/>
              </a:rPr>
              <a:t>114/6/20(</a:t>
            </a:r>
            <a:r>
              <a:rPr lang="zh-TW" altLang="en-US" dirty="0">
                <a:solidFill>
                  <a:srgbClr val="FF0000"/>
                </a:solidFill>
                <a:highlight>
                  <a:srgbClr val="FFFF00"/>
                </a:highlight>
                <a:latin typeface="華康龍門石碑" panose="03000909000000000000" pitchFamily="65" charset="-120"/>
                <a:ea typeface="華康龍門石碑" panose="03000909000000000000" pitchFamily="65" charset="-120"/>
              </a:rPr>
              <a:t>五</a:t>
            </a:r>
            <a:r>
              <a:rPr lang="en-US" altLang="zh-TW" dirty="0">
                <a:solidFill>
                  <a:srgbClr val="FF0000"/>
                </a:solidFill>
                <a:highlight>
                  <a:srgbClr val="FFFF00"/>
                </a:highlight>
                <a:latin typeface="華康龍門石碑" panose="03000909000000000000" pitchFamily="65" charset="-120"/>
                <a:ea typeface="華康龍門石碑" panose="03000909000000000000" pitchFamily="65" charset="-120"/>
              </a:rPr>
              <a:t>)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繳回）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13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：校外實習學生個別實習計畫（第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31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 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3694791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99E6E3B-186A-6B16-613F-0AB24A38212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36EC1B2-C5A8-1677-83D5-1B04C2DEB73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6866" y="922869"/>
            <a:ext cx="6798734" cy="1296336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社工方案實習手冊附件說明</a:t>
            </a:r>
            <a:endParaRPr dirty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D2F9D6-E5AA-F598-41E1-67A08F2A57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14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：租屋住宿環境自我評估紀錄表（第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33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頁）（須於</a:t>
            </a:r>
            <a:r>
              <a:rPr lang="en-US" altLang="zh-TW" dirty="0">
                <a:solidFill>
                  <a:srgbClr val="FF0000"/>
                </a:solidFill>
                <a:highlight>
                  <a:srgbClr val="FFFF00"/>
                </a:highlight>
                <a:latin typeface="華康龍門石碑" panose="03000909000000000000" pitchFamily="65" charset="-120"/>
                <a:ea typeface="華康龍門石碑" panose="03000909000000000000" pitchFamily="65" charset="-120"/>
              </a:rPr>
              <a:t>114/6/20(</a:t>
            </a:r>
            <a:r>
              <a:rPr lang="zh-TW" altLang="en-US" dirty="0">
                <a:solidFill>
                  <a:srgbClr val="FF0000"/>
                </a:solidFill>
                <a:highlight>
                  <a:srgbClr val="FFFF00"/>
                </a:highlight>
                <a:latin typeface="華康龍門石碑" panose="03000909000000000000" pitchFamily="65" charset="-120"/>
                <a:ea typeface="華康龍門石碑" panose="03000909000000000000" pitchFamily="65" charset="-120"/>
              </a:rPr>
              <a:t>五</a:t>
            </a:r>
            <a:r>
              <a:rPr lang="en-US" altLang="zh-TW" dirty="0">
                <a:solidFill>
                  <a:srgbClr val="FF0000"/>
                </a:solidFill>
                <a:highlight>
                  <a:srgbClr val="FFFF00"/>
                </a:highlight>
                <a:latin typeface="華康龍門石碑" panose="03000909000000000000" pitchFamily="65" charset="-120"/>
                <a:ea typeface="華康龍門石碑" panose="03000909000000000000" pitchFamily="65" charset="-120"/>
              </a:rPr>
              <a:t>)</a:t>
            </a:r>
            <a:r>
              <a:rPr lang="zh-TW" altLang="en-US" dirty="0">
                <a:solidFill>
                  <a:srgbClr val="FF0000"/>
                </a:solidFill>
                <a:highlight>
                  <a:srgbClr val="FFFF00"/>
                </a:highlight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前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繳回）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15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：實習機構安全配制及措施宣導紀錄表（第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35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頁）（須於</a:t>
            </a:r>
            <a:r>
              <a:rPr lang="zh-TW" altLang="en-US" dirty="0">
                <a:solidFill>
                  <a:srgbClr val="FF0000"/>
                </a:solidFill>
                <a:highlight>
                  <a:srgbClr val="FFFF00"/>
                </a:highlight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實習開始第一週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繳回）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pPr lvl="1"/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參考範例如下頁</a:t>
            </a:r>
            <a:endParaRPr lang="en-US" altLang="zh-TW" sz="2400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8373645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圖片 3" descr="一張含有 文字, 螢幕擷取畫面 的圖片&#10;&#10;AI 產生的內容可能不正確。">
            <a:extLst>
              <a:ext uri="{FF2B5EF4-FFF2-40B4-BE49-F238E27FC236}">
                <a16:creationId xmlns:a16="http://schemas.microsoft.com/office/drawing/2014/main" id="{EAC17FAD-0074-9E9E-BF0A-A351619EFF14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t="5500" b="8674"/>
          <a:stretch>
            <a:fillRect/>
          </a:stretch>
        </p:blipFill>
        <p:spPr>
          <a:xfrm>
            <a:off x="1910011" y="87406"/>
            <a:ext cx="5503511" cy="66831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360333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F11A8B6-D24B-1EB2-9E12-2748BA383F9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58DE30-9A6B-D1ED-26ED-45CEF8EA61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6866" y="922869"/>
            <a:ext cx="6798734" cy="1296336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社工方案實習手冊附件說明</a:t>
            </a:r>
            <a:endParaRPr dirty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7038896-6610-AADB-94EE-AC9F2558828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6865" y="2490135"/>
            <a:ext cx="6798734" cy="3444997"/>
          </a:xfrm>
        </p:spPr>
        <p:txBody>
          <a:bodyPr>
            <a:normAutofit/>
          </a:bodyPr>
          <a:lstStyle/>
          <a:p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16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：校外實習學生退選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/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轉換實習機構 實習單位同意書（第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36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17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：實習生退選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/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轉換實習機構申請書（第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37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74514061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0891954-EDA3-A3BA-82F0-1F2EDCDF6E3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E6CD07B-CD89-687C-5ACC-A8BE14C186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6866" y="922869"/>
            <a:ext cx="6798734" cy="1296336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社工方案實習手冊附件說明</a:t>
            </a:r>
            <a:endParaRPr dirty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BF06604-AFA5-0118-3BB6-318943CD457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6864" y="2490135"/>
            <a:ext cx="7174179" cy="3903521"/>
          </a:xfrm>
        </p:spPr>
        <p:txBody>
          <a:bodyPr>
            <a:noAutofit/>
          </a:bodyPr>
          <a:lstStyle/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18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</a:t>
            </a:r>
            <a:r>
              <a:rPr lang="zh-TW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社會工作方案實習期中報告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38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pPr lvl="1"/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有關「專業成長」欄位，請記得把實習所學，跟課堂學習進行對照，所以請不要在這個欄位內，只光抄課本的內容，而沒有提到各位實務現場所看到的內容與連結。</a:t>
            </a:r>
          </a:p>
          <a:p>
            <a:pPr lvl="1"/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我期待的是，把各位在實務場域中學習到的經驗，跟課堂學到的理論或老師的說明進行比較，例如是否有相似或相異之處，把各位的觀察與比對書寫下來，這樣才有意義。</a:t>
            </a:r>
          </a:p>
        </p:txBody>
      </p:sp>
    </p:spTree>
    <p:extLst>
      <p:ext uri="{BB962C8B-B14F-4D97-AF65-F5344CB8AC3E}">
        <p14:creationId xmlns:p14="http://schemas.microsoft.com/office/powerpoint/2010/main" val="281069408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D54944D-BA3C-46E1-65CC-25DEF034B15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295ACB8-3847-6783-433A-908CEC2F9D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6866" y="922869"/>
            <a:ext cx="6798734" cy="1296336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社工方案實習手冊附件說明</a:t>
            </a:r>
            <a:endParaRPr dirty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0D25652-458C-3C51-0258-1F5D36B327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6864" y="2490135"/>
            <a:ext cx="7174179" cy="3939240"/>
          </a:xfrm>
        </p:spPr>
        <p:txBody>
          <a:bodyPr>
            <a:noAutofit/>
          </a:bodyPr>
          <a:lstStyle/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18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</a:t>
            </a:r>
            <a:r>
              <a:rPr lang="zh-TW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社會工作方案實習期中報告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38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pPr lvl="1"/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依照過去經驗，有些學長姐在專業成長欄位內，會有一些概略性的或原則性的描述，例如說：「這時需要留意團體動力，透過小組氛圍協助服務對象緩和情緒。」</a:t>
            </a:r>
          </a:p>
          <a:p>
            <a:pPr lvl="1"/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這是很正確的描述，但是我想看到的不只是這樣的描述，因為多數人寫到這裡就沒了。當你只寫到這裡時，我會不知道你實際上學習到的內容為何。</a:t>
            </a:r>
          </a:p>
        </p:txBody>
      </p:sp>
    </p:spTree>
    <p:extLst>
      <p:ext uri="{BB962C8B-B14F-4D97-AF65-F5344CB8AC3E}">
        <p14:creationId xmlns:p14="http://schemas.microsoft.com/office/powerpoint/2010/main" val="294971362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DC494E7-EEB6-A56D-A01B-5237844361A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ACF445-A2A0-5AB3-B85F-7729791C7A5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6866" y="922869"/>
            <a:ext cx="6798734" cy="1296336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社工方案實習手冊附件說明</a:t>
            </a:r>
            <a:endParaRPr dirty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2502C65-7DEC-F5A7-47E5-4B4A71C6124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6864" y="2490135"/>
            <a:ext cx="7174179" cy="3860659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18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</a:t>
            </a:r>
            <a:r>
              <a:rPr lang="zh-TW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社會工作方案實習期中報告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38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pPr lvl="1"/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所以，比較完整的描述會是，小組使用（或觀察督導使用）的技巧是哪些？使用之後的狀態如何？有沒有可以另外改進的地方？</a:t>
            </a:r>
          </a:p>
          <a:p>
            <a:pPr lvl="1"/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也就是說，不要只有原則性的描述，我想看到實務細節的說明。能夠具體描述，日後才會更加記得。</a:t>
            </a:r>
            <a:endParaRPr lang="en-US" altLang="zh-TW" sz="2400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pPr lvl="1"/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無須個別撰寫，小組統一撰寫於同一份期中報告內即可。</a:t>
            </a:r>
            <a:endParaRPr lang="en-US" altLang="zh-TW" sz="2400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9366129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529C49D-0D74-B8E5-DA3D-AC799435DE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0EFD6F-ED5D-2935-3E6D-0D59F78CD2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6866" y="922869"/>
            <a:ext cx="6798734" cy="1296336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社工方案實習手冊附件說明</a:t>
            </a:r>
            <a:endParaRPr dirty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D2A812-8F2E-C2B0-160E-F4D1B013CF5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6864" y="2490135"/>
            <a:ext cx="7174179" cy="3860659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19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：校外實習團體督導記錄表（第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39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20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：輔導教師訪視校外實習 實習學生記錄表（第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40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21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：輔導教師訪視校外實習 實習機構記錄表（第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41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982106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F89AF0F-F1F6-C293-16C8-7E2C617A57F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265A99-6F2F-1B52-8B72-FDC41C1FE7F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6866" y="922869"/>
            <a:ext cx="6798734" cy="1296336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社工方案實習手冊附件說明</a:t>
            </a:r>
            <a:endParaRPr dirty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CA0971-76D2-FA47-23A5-C44D559D7CC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6864" y="2490135"/>
            <a:ext cx="7174179" cy="3860659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22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：社會工作方案實習評量表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【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學校督導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】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 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42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頁）（每人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1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張）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23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：社會工作方案實習 學校督導評量表（第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43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頁）（每組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1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張）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24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：社會工作方案實習 機構督導評量表（第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44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頁）（每人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1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張）</a:t>
            </a:r>
            <a:endParaRPr lang="en-US" altLang="zh-TW" sz="2400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8446380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4028DD-DC96-5800-7BAA-110E5A4C98B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3C2E92-52AA-03FD-6F5F-8B8F07FD98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6866" y="922869"/>
            <a:ext cx="6798734" cy="1296336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社工方案實習手冊附件說明</a:t>
            </a:r>
            <a:endParaRPr dirty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1519E1-83D0-37C0-6D3C-2B4C89C338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1421" y="2490135"/>
            <a:ext cx="7683818" cy="3860659"/>
          </a:xfrm>
        </p:spPr>
        <p:txBody>
          <a:bodyPr>
            <a:noAutofit/>
          </a:bodyPr>
          <a:lstStyle/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25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：社工師考試實習認定標準（第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45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26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：社會工作（福利）實習或實地工作證明書（第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47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頁）（每人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1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張）</a:t>
            </a:r>
            <a:r>
              <a:rPr lang="zh-TW" altLang="en-US" dirty="0">
                <a:solidFill>
                  <a:srgbClr val="FF0000"/>
                </a:solidFill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（實習時數與期間待修改）</a:t>
            </a:r>
            <a:endParaRPr lang="en-US" altLang="zh-TW" dirty="0">
              <a:solidFill>
                <a:srgbClr val="FF0000"/>
              </a:solidFill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pPr lvl="1"/>
            <a:r>
              <a:rPr lang="zh-TW" altLang="en-US" sz="2400" dirty="0">
                <a:solidFill>
                  <a:schemeClr val="tx1"/>
                </a:solidFill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實習合約、時數證明、期中報告之時數皆須為</a:t>
            </a:r>
            <a:r>
              <a:rPr lang="en-US" altLang="zh-TW" sz="2400" dirty="0">
                <a:solidFill>
                  <a:schemeClr val="tx1"/>
                </a:solidFill>
                <a:latin typeface="華康龍門石碑" panose="03000909000000000000" pitchFamily="65" charset="-120"/>
                <a:ea typeface="華康龍門石碑" panose="03000909000000000000" pitchFamily="65" charset="-120"/>
              </a:rPr>
              <a:t>80</a:t>
            </a:r>
            <a:r>
              <a:rPr lang="zh-TW" altLang="en-US" sz="2400" dirty="0">
                <a:solidFill>
                  <a:schemeClr val="tx1"/>
                </a:solidFill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小時</a:t>
            </a:r>
            <a:endParaRPr lang="en-US" altLang="zh-TW" sz="2400" dirty="0">
              <a:solidFill>
                <a:schemeClr val="tx1"/>
              </a:solidFill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pPr lvl="1"/>
            <a:r>
              <a:rPr lang="zh-TW" altLang="en-US" sz="2400" dirty="0">
                <a:solidFill>
                  <a:schemeClr val="tx1"/>
                </a:solidFill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實習證明開立之注意事項</a:t>
            </a:r>
            <a:endParaRPr lang="en-US" altLang="zh-TW" sz="2400" dirty="0">
              <a:solidFill>
                <a:schemeClr val="tx1"/>
              </a:solidFill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pPr lvl="2"/>
            <a:r>
              <a:rPr lang="zh-TW" altLang="en-US" sz="2400" dirty="0">
                <a:solidFill>
                  <a:schemeClr val="tx1"/>
                </a:solidFill>
                <a:latin typeface="華康龍門石碑" panose="03000909000000000000" pitchFamily="65" charset="-120"/>
                <a:ea typeface="華康龍門石碑" panose="03000909000000000000" pitchFamily="65" charset="-120"/>
              </a:rPr>
              <a:t>不可超出合約簽訂之時間</a:t>
            </a:r>
          </a:p>
          <a:p>
            <a:pPr lvl="2"/>
            <a:r>
              <a:rPr lang="zh-TW" altLang="en-US" sz="2400" dirty="0">
                <a:solidFill>
                  <a:schemeClr val="tx1"/>
                </a:solidFill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需符合系合約訂定之時數</a:t>
            </a:r>
            <a:endParaRPr lang="en-US" altLang="zh-TW" sz="2400" dirty="0">
              <a:solidFill>
                <a:schemeClr val="tx1"/>
              </a:solidFill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16294724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971211-B7FF-A6FE-A961-5BC54AD88F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0200EB-C986-C43F-7EBB-CF0A9CEED6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6866" y="922869"/>
            <a:ext cx="6798734" cy="1296336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社工方案實習手冊附件說明</a:t>
            </a:r>
            <a:endParaRPr dirty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0A0AA4-953C-A86E-BFFF-D4D919391C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6864" y="2490135"/>
            <a:ext cx="7174179" cy="3860659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27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：社會工作方案實習總報告書編製說明（第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48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附件：活動照片編排格式（第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51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附件：會議紀錄格式（第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52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70319695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31C9C1-2408-F6E6-1CB0-9B52317E0FA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B514C0-6436-E38E-2AAD-B6F9346618B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6866" y="922869"/>
            <a:ext cx="6798734" cy="1296336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社工方案實習手冊附件說明</a:t>
            </a:r>
            <a:endParaRPr dirty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1A0CCF-C9AA-F0E7-6826-8E9B01B439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6864" y="2490135"/>
            <a:ext cx="7174179" cy="3860659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28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：學生實習議題意見反應表（第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55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29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：學生校外實習滿意度問卷（第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56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30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：實習機構對實習學生與實習課程滿意度問卷（第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59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31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：實習機構概況與訪視回饋表（第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61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附件：學生校外實習合約書（第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62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頁）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424894496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A8822C2-3EB2-96A2-884F-7F3066A7252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A170E26-A4E2-A177-666C-E353DE1CDB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6866" y="922869"/>
            <a:ext cx="6798734" cy="1296336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先前的實習督導回饋</a:t>
            </a:r>
            <a:endParaRPr dirty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3B3184-91DE-8382-2030-949D536A996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6864" y="2490135"/>
            <a:ext cx="7174179" cy="3860659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請尊重他人意願，避免不當之職場行為。</a:t>
            </a: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請確實遵守合約規範，勿抱持僥倖心態。</a:t>
            </a: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請學生加強個案狀況的情緒控管能力，及同事、個案人際互動能力。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建議學生實習前可瀏覽該機構網頁，以利事先認識實習機構環境、組織、工作內容等。 </a:t>
            </a:r>
          </a:p>
        </p:txBody>
      </p:sp>
    </p:spTree>
    <p:extLst>
      <p:ext uri="{BB962C8B-B14F-4D97-AF65-F5344CB8AC3E}">
        <p14:creationId xmlns:p14="http://schemas.microsoft.com/office/powerpoint/2010/main" val="381654041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EFADD5-5BF7-373A-FF2A-E711D628EB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DAA663-231E-27DB-146D-9B7C8E33A2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76866" y="922869"/>
            <a:ext cx="6798734" cy="1296336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先前的實習督導回饋</a:t>
            </a:r>
            <a:endParaRPr dirty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D873110-FF0E-65CB-6C00-D13831F944C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6864" y="2490135"/>
            <a:ext cx="7174179" cy="3860659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請學生行前加強了解在實習時數、作業、成績之相關規定。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實習時數認計，請以機構實際規定為主。 </a:t>
            </a: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請加強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Excel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能力。 </a:t>
            </a: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請加強個案紀錄、方案撰寫能力。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9440123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D5181AE-081B-AE89-6109-00EFD3D087D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0409386-BC41-290D-61B4-F5F67834455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重要提醒</a:t>
            </a:r>
            <a:endParaRPr dirty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55FC91-D704-DF5E-CEB4-93C8A1E731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altLang="zh-TW" dirty="0">
                <a:solidFill>
                  <a:srgbClr val="FF0000"/>
                </a:solidFill>
                <a:latin typeface="華康龍門石碑" panose="03000909000000000000" pitchFamily="65" charset="-120"/>
                <a:ea typeface="華康龍門石碑" panose="03000909000000000000" pitchFamily="65" charset="-120"/>
              </a:rPr>
              <a:t>115/1/9(</a:t>
            </a:r>
            <a:r>
              <a:rPr lang="zh-TW" altLang="en-US" dirty="0">
                <a:solidFill>
                  <a:srgbClr val="FF0000"/>
                </a:solidFill>
                <a:latin typeface="華康龍門石碑" panose="03000909000000000000" pitchFamily="65" charset="-120"/>
                <a:ea typeface="華康龍門石碑" panose="03000909000000000000" pitchFamily="65" charset="-120"/>
              </a:rPr>
              <a:t>五</a:t>
            </a:r>
            <a:r>
              <a:rPr lang="en-US" altLang="zh-TW" dirty="0">
                <a:solidFill>
                  <a:srgbClr val="FF0000"/>
                </a:solidFill>
                <a:latin typeface="華康龍門石碑" panose="03000909000000000000" pitchFamily="65" charset="-120"/>
                <a:ea typeface="華康龍門石碑" panose="03000909000000000000" pitchFamily="65" charset="-120"/>
              </a:rPr>
              <a:t>)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，實習成績須送達系辦，學生相關作業未能於期限內完成，該科予以不及格。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en-US" altLang="zh-TW" dirty="0">
                <a:solidFill>
                  <a:srgbClr val="FF0000"/>
                </a:solidFill>
                <a:latin typeface="華康龍門石碑" panose="03000909000000000000" pitchFamily="65" charset="-120"/>
                <a:ea typeface="華康龍門石碑" panose="03000909000000000000" pitchFamily="65" charset="-120"/>
              </a:rPr>
              <a:t>115/1/9(</a:t>
            </a:r>
            <a:r>
              <a:rPr lang="zh-TW" altLang="en-US" dirty="0">
                <a:solidFill>
                  <a:srgbClr val="FF0000"/>
                </a:solidFill>
                <a:latin typeface="華康龍門石碑" panose="03000909000000000000" pitchFamily="65" charset="-120"/>
                <a:ea typeface="華康龍門石碑" panose="03000909000000000000" pitchFamily="65" charset="-120"/>
              </a:rPr>
              <a:t>五</a:t>
            </a:r>
            <a:r>
              <a:rPr lang="en-US" altLang="zh-TW" dirty="0">
                <a:solidFill>
                  <a:srgbClr val="FF0000"/>
                </a:solidFill>
                <a:latin typeface="華康龍門石碑" panose="03000909000000000000" pitchFamily="65" charset="-120"/>
                <a:ea typeface="華康龍門石碑" panose="03000909000000000000" pitchFamily="65" charset="-120"/>
              </a:rPr>
              <a:t>)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為實習成果發表會，須準備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pPr lvl="1"/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實習成果報告</a:t>
            </a:r>
          </a:p>
          <a:p>
            <a:pPr lvl="1"/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成果海報</a:t>
            </a:r>
          </a:p>
          <a:p>
            <a:pPr lvl="1"/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簡報資料</a:t>
            </a:r>
          </a:p>
        </p:txBody>
      </p:sp>
    </p:spTree>
    <p:extLst>
      <p:ext uri="{BB962C8B-B14F-4D97-AF65-F5344CB8AC3E}">
        <p14:creationId xmlns:p14="http://schemas.microsoft.com/office/powerpoint/2010/main" val="1428787455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DE34C34-D78A-60FB-AB8F-C1D39001E9E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414B23-193D-2B46-662F-39CE5EBD16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實習行前叮嚀</a:t>
            </a:r>
            <a:endParaRPr dirty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6BEC20-EF4D-97BE-D18D-88145B790B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76864" y="2490135"/>
            <a:ext cx="7059879" cy="3444997"/>
          </a:xfrm>
        </p:spPr>
        <p:txBody>
          <a:bodyPr>
            <a:normAutofit/>
          </a:bodyPr>
          <a:lstStyle/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今日我以弘光老福為榮，明日弘光老福以我為榮</a:t>
            </a: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壞習慣不要帶到機構</a:t>
            </a: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除了校實習合約，同學不得私下與機構或公司簽約，若有相關狀況發生，請先告知學校督導 </a:t>
            </a: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實習生不需要不懂裝懂，但也不要什麼都不懂。遇到不懂的事情或議題，先查詢資料，請教督導，再查證資料 </a:t>
            </a:r>
          </a:p>
        </p:txBody>
      </p:sp>
    </p:spTree>
    <p:extLst>
      <p:ext uri="{BB962C8B-B14F-4D97-AF65-F5344CB8AC3E}">
        <p14:creationId xmlns:p14="http://schemas.microsoft.com/office/powerpoint/2010/main" val="216871235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FC97818-B936-5D72-A12F-BE3DCAAA341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5DD6D8-A183-BE1F-0CF1-55BA20ED2A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實習行前叮嚀</a:t>
            </a:r>
            <a:endParaRPr dirty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489C450-88C8-59F0-A004-281BDD5A7C6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職場這所學校，沒有人幫你安排課程，沒有人告訴你能學到什麼，更是沒有畢業的一天</a:t>
            </a:r>
          </a:p>
          <a:p>
            <a:pPr lvl="1"/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要主動告知督導想要學習的項目 </a:t>
            </a:r>
          </a:p>
          <a:p>
            <a:pPr lvl="1"/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以積極的態度面對一切 </a:t>
            </a:r>
          </a:p>
          <a:p>
            <a:pPr lvl="1"/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向別人求教之前，自己必須先做足功課 </a:t>
            </a:r>
          </a:p>
          <a:p>
            <a:pPr lvl="1"/>
            <a:r>
              <a:rPr lang="zh-TW" altLang="en-US" sz="2400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多看多學，用心觀察別人為何這樣做</a:t>
            </a:r>
          </a:p>
        </p:txBody>
      </p:sp>
    </p:spTree>
    <p:extLst>
      <p:ext uri="{BB962C8B-B14F-4D97-AF65-F5344CB8AC3E}">
        <p14:creationId xmlns:p14="http://schemas.microsoft.com/office/powerpoint/2010/main" val="209374415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D450081-9E83-54E4-6522-5094BD7721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A427C7-394A-6765-E69E-6B46D006AD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實習行前叮嚀</a:t>
            </a:r>
            <a:endParaRPr dirty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BB00C07-BA73-A448-F4D7-76A89FEC289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實習中有任何問題，請趕快找自己的學校老師求助</a:t>
            </a: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而不是傳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line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給靜儀學姐</a:t>
            </a:r>
            <a:endParaRPr lang="zh-TW" altLang="en-US" sz="2400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</p:txBody>
      </p:sp>
    </p:spTree>
    <p:extLst>
      <p:ext uri="{BB962C8B-B14F-4D97-AF65-F5344CB8AC3E}">
        <p14:creationId xmlns:p14="http://schemas.microsoft.com/office/powerpoint/2010/main" val="26579230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dirty="0" err="1">
                <a:latin typeface="王漢宗勘亭流繁" panose="02000500000000000000" pitchFamily="2" charset="-120"/>
                <a:ea typeface="王漢宗勘亭流繁" panose="02000500000000000000" pitchFamily="2" charset="-120"/>
              </a:rPr>
              <a:t>結語與聯絡方式</a:t>
            </a:r>
            <a:endParaRPr dirty="0">
              <a:latin typeface="王漢宗勘亭流繁" panose="02000500000000000000" pitchFamily="2" charset="-120"/>
              <a:ea typeface="王漢宗勘亭流繁" panose="02000500000000000000" pitchFamily="2" charset="-12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76865" y="2490135"/>
            <a:ext cx="6798736" cy="3696353"/>
          </a:xfrm>
        </p:spPr>
        <p:txBody>
          <a:bodyPr/>
          <a:lstStyle/>
          <a:p>
            <a:r>
              <a:rPr dirty="0" err="1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加入LINE群組</a:t>
            </a:r>
            <a:endParaRPr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dirty="0" err="1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聯絡人</a:t>
            </a:r>
            <a:r>
              <a:rPr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鄭斐升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0928-475752</a:t>
            </a:r>
          </a:p>
          <a:p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E-mail</a:t>
            </a: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：</a:t>
            </a:r>
            <a:r>
              <a:rPr lang="en-US" altLang="zh-TW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lovegg@gmail.com</a:t>
            </a:r>
            <a:endParaRPr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dirty="0" err="1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系主任：陳姵吟</a:t>
            </a:r>
            <a:endParaRPr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r>
              <a:rPr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實習助理：李靜儀（04-2631-8652 #3502）</a:t>
            </a:r>
            <a:endParaRPr lang="en-US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pPr marL="0" indent="0" algn="ctr">
              <a:buNone/>
            </a:pPr>
            <a:endParaRPr lang="en-US" altLang="zh-TW"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  <a:p>
            <a:pPr marL="0" indent="0" algn="ctr">
              <a:buNone/>
            </a:pPr>
            <a:r>
              <a:rPr lang="zh-TW" altLang="en-US" dirty="0">
                <a:latin typeface="華康龍門石碑" panose="03000909000000000000" pitchFamily="65" charset="-120"/>
                <a:ea typeface="華康龍門石碑" panose="03000909000000000000" pitchFamily="65" charset="-120"/>
              </a:rPr>
              <a:t>祝大家實習順利</a:t>
            </a:r>
            <a:endParaRPr dirty="0">
              <a:latin typeface="華康龍門石碑" panose="03000909000000000000" pitchFamily="65" charset="-120"/>
              <a:ea typeface="華康龍門石碑" panose="03000909000000000000" pitchFamily="65" charset="-120"/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有機">
  <a:themeElements>
    <a:clrScheme name="有機">
      <a:dk1>
        <a:sysClr val="windowText" lastClr="000000"/>
      </a:dk1>
      <a:lt1>
        <a:sysClr val="window" lastClr="FFFFFF"/>
      </a:lt1>
      <a:dk2>
        <a:srgbClr val="212121"/>
      </a:dk2>
      <a:lt2>
        <a:srgbClr val="DADADA"/>
      </a:lt2>
      <a:accent1>
        <a:srgbClr val="83992A"/>
      </a:accent1>
      <a:accent2>
        <a:srgbClr val="3C9770"/>
      </a:accent2>
      <a:accent3>
        <a:srgbClr val="44709D"/>
      </a:accent3>
      <a:accent4>
        <a:srgbClr val="A23C33"/>
      </a:accent4>
      <a:accent5>
        <a:srgbClr val="D97828"/>
      </a:accent5>
      <a:accent6>
        <a:srgbClr val="DEB340"/>
      </a:accent6>
      <a:hlink>
        <a:srgbClr val="A8BF4D"/>
      </a:hlink>
      <a:folHlink>
        <a:srgbClr val="B4CA80"/>
      </a:folHlink>
    </a:clrScheme>
    <a:fontScheme name="有機">
      <a:majorFont>
        <a:latin typeface="Garamond" panose="02020404030301010803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Garamond" panose="02020404030301010803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有機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74000"/>
                <a:satMod val="130000"/>
                <a:lumMod val="90000"/>
              </a:schemeClr>
              <a:schemeClr val="phClr">
                <a:tint val="94000"/>
                <a:satMod val="120000"/>
                <a:lumMod val="104000"/>
              </a:schemeClr>
            </a:duotone>
          </a:blip>
          <a:tile tx="0" ty="0" sx="100000" sy="100000" flip="none" algn="tl"/>
        </a:blipFill>
      </a:fillStyleLst>
      <a:lnStyleLst>
        <a:ln w="9525" cap="rnd" cmpd="sng" algn="ctr">
          <a:solidFill>
            <a:schemeClr val="phClr"/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38100" dist="254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88000"/>
                <a:lumMod val="98000"/>
              </a:schemeClr>
            </a:gs>
          </a:gsLst>
          <a:lin ang="5400000" scaled="0"/>
        </a:gradFill>
        <a:blipFill>
          <a:blip xmlns:r="http://schemas.openxmlformats.org/officeDocument/2006/relationships" r:embed="rId2"/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rganic" id="{28CDC826-8792-45C0-861B-85EB3ADEDA33}" vid="{7DAC20F1-423D-49E2-BD0B-50532748BAD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Organic</Template>
  <TotalTime>126</TotalTime>
  <Words>1807</Words>
  <Application>Microsoft Office PowerPoint</Application>
  <PresentationFormat>如螢幕大小 (4:3)</PresentationFormat>
  <Paragraphs>147</Paragraphs>
  <Slides>30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4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30</vt:i4>
      </vt:variant>
    </vt:vector>
  </HeadingPairs>
  <TitlesOfParts>
    <vt:vector size="35" baseType="lpstr">
      <vt:lpstr>王漢宗勘亭流繁</vt:lpstr>
      <vt:lpstr>華康龍門石碑</vt:lpstr>
      <vt:lpstr>Arial</vt:lpstr>
      <vt:lpstr>Garamond</vt:lpstr>
      <vt:lpstr>有機</vt:lpstr>
      <vt:lpstr>111級 社會工作方案實習行前說明會</vt:lpstr>
      <vt:lpstr>什麼是社會工作方案實習？</vt:lpstr>
      <vt:lpstr>實習目標</vt:lpstr>
      <vt:lpstr>實習目標</vt:lpstr>
      <vt:lpstr>實習生的身分與角色定位</vt:lpstr>
      <vt:lpstr>實習生的身分與角色定位</vt:lpstr>
      <vt:lpstr>配合事項，以免影響自身權益</vt:lpstr>
      <vt:lpstr>配合事項，以免影響自身權益</vt:lpstr>
      <vt:lpstr>社工方案實習手冊說明事項</vt:lpstr>
      <vt:lpstr>社工方案實習手冊附件說明</vt:lpstr>
      <vt:lpstr>社工方案實習手冊附件說明</vt:lpstr>
      <vt:lpstr>社工方案實習手冊附件說明</vt:lpstr>
      <vt:lpstr>社工方案實習手冊附件說明</vt:lpstr>
      <vt:lpstr>PowerPoint 簡報</vt:lpstr>
      <vt:lpstr>社工方案實習手冊附件說明</vt:lpstr>
      <vt:lpstr>社工方案實習手冊附件說明</vt:lpstr>
      <vt:lpstr>社工方案實習手冊附件說明</vt:lpstr>
      <vt:lpstr>社工方案實習手冊附件說明</vt:lpstr>
      <vt:lpstr>社工方案實習手冊附件說明</vt:lpstr>
      <vt:lpstr>社工方案實習手冊附件說明</vt:lpstr>
      <vt:lpstr>社工方案實習手冊附件說明</vt:lpstr>
      <vt:lpstr>社工方案實習手冊附件說明</vt:lpstr>
      <vt:lpstr>社工方案實習手冊附件說明</vt:lpstr>
      <vt:lpstr>先前的實習督導回饋</vt:lpstr>
      <vt:lpstr>先前的實習督導回饋</vt:lpstr>
      <vt:lpstr>重要提醒</vt:lpstr>
      <vt:lpstr>實習行前叮嚀</vt:lpstr>
      <vt:lpstr>實習行前叮嚀</vt:lpstr>
      <vt:lpstr>實習行前叮嚀</vt:lpstr>
      <vt:lpstr>結語與聯絡方式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老福系李靜儀</cp:lastModifiedBy>
  <cp:revision>70</cp:revision>
  <dcterms:created xsi:type="dcterms:W3CDTF">2013-01-27T09:14:16Z</dcterms:created>
  <dcterms:modified xsi:type="dcterms:W3CDTF">2025-06-04T08:20:58Z</dcterms:modified>
  <cp:category/>
</cp:coreProperties>
</file>